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75" r:id="rId3"/>
    <p:sldId id="267" r:id="rId4"/>
    <p:sldId id="257" r:id="rId5"/>
    <p:sldId id="261" r:id="rId6"/>
    <p:sldId id="258" r:id="rId7"/>
    <p:sldId id="264" r:id="rId8"/>
    <p:sldId id="279" r:id="rId9"/>
    <p:sldId id="282" r:id="rId10"/>
    <p:sldId id="274" r:id="rId11"/>
    <p:sldId id="273" r:id="rId12"/>
    <p:sldId id="281" r:id="rId13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" panose="020B0503030202020304" pitchFamily="34" charset="0"/>
      <p:regular r:id="rId20"/>
    </p:embeddedFont>
    <p:embeddedFont>
      <p:font typeface="Clear Sans Regular Bold" panose="020B0603030202020304" pitchFamily="34" charset="0"/>
      <p:regular r:id="rId21"/>
    </p:embeddedFont>
    <p:embeddedFont>
      <p:font typeface="Daytona Light" panose="020F0302020204030204" pitchFamily="34" charset="0"/>
      <p:regular r:id="rId22"/>
      <p:italic r:id="rId23"/>
    </p:embeddedFont>
    <p:embeddedFont>
      <p:font typeface="Lato Bold" panose="020F0502020204030203" pitchFamily="3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158"/>
    <a:srgbClr val="9B897F"/>
    <a:srgbClr val="FFFFFF"/>
    <a:srgbClr val="857165"/>
    <a:srgbClr val="E6E6E6"/>
    <a:srgbClr val="3B3B3B"/>
    <a:srgbClr val="C4C4C4"/>
    <a:srgbClr val="8F8379"/>
    <a:srgbClr val="E40046"/>
    <a:srgbClr val="796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07" autoAdjust="0"/>
  </p:normalViewPr>
  <p:slideViewPr>
    <p:cSldViewPr>
      <p:cViewPr varScale="1">
        <p:scale>
          <a:sx n="82" d="100"/>
          <a:sy n="82" d="100"/>
        </p:scale>
        <p:origin x="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E2DD7-16C9-4760-8469-774D904F397A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A314C-5121-4129-A96E-4A0831CD3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177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A314C-5121-4129-A96E-4A0831CD310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18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A314C-5121-4129-A96E-4A0831CD310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63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A314C-5121-4129-A96E-4A0831CD310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64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2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s://sfera-cert.ru/uslugi/deklaraciya-tr-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hyperlink" Target="http://194.58.122.239:800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1832"/>
              </a:clrFrom>
              <a:clrTo>
                <a:srgbClr val="001832">
                  <a:alpha val="0"/>
                </a:srgbClr>
              </a:clrTo>
            </a:clrChange>
            <a:duotone>
              <a:prstClr val="black"/>
              <a:srgbClr val="3B3B3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9" b="3959"/>
          <a:stretch/>
        </p:blipFill>
        <p:spPr>
          <a:xfrm>
            <a:off x="0" y="-82009"/>
            <a:ext cx="11489055" cy="7052907"/>
          </a:xfrm>
          <a:prstGeom prst="rect">
            <a:avLst/>
          </a:prstGeom>
          <a:solidFill>
            <a:srgbClr val="191919">
              <a:alpha val="93000"/>
            </a:srgbClr>
          </a:solidFill>
          <a:effectLst>
            <a:outerShdw blurRad="50800" dist="50800" dir="5400000" algn="ctr" rotWithShape="0">
              <a:schemeClr val="tx1">
                <a:alpha val="68000"/>
              </a:schemeClr>
            </a:outerShdw>
          </a:effectLst>
        </p:spPr>
      </p:pic>
      <p:sp>
        <p:nvSpPr>
          <p:cNvPr id="3" name="AutoShape 3"/>
          <p:cNvSpPr/>
          <p:nvPr/>
        </p:nvSpPr>
        <p:spPr>
          <a:xfrm rot="-2504656">
            <a:off x="5773080" y="-153655"/>
            <a:ext cx="15921804" cy="1278862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US" dirty="0"/>
              <a:t>\</a:t>
            </a:r>
            <a:endParaRPr lang="ru-RU" dirty="0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219073" y="-219073"/>
            <a:ext cx="4716515" cy="5154662"/>
            <a:chOff x="0" y="0"/>
            <a:chExt cx="6869494" cy="7507644"/>
          </a:xfrm>
          <a:solidFill>
            <a:srgbClr val="EA5158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869494" cy="7507645"/>
            </a:xfrm>
            <a:custGeom>
              <a:avLst/>
              <a:gdLst/>
              <a:ahLst/>
              <a:cxnLst/>
              <a:rect l="l" t="t" r="r" b="b"/>
              <a:pathLst>
                <a:path w="6869494" h="7507645">
                  <a:moveTo>
                    <a:pt x="6869494" y="7507645"/>
                  </a:moveTo>
                  <a:lnTo>
                    <a:pt x="0" y="7507645"/>
                  </a:lnTo>
                  <a:lnTo>
                    <a:pt x="0" y="0"/>
                  </a:lnTo>
                  <a:lnTo>
                    <a:pt x="6869494" y="7507645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898932" cy="10287000"/>
            <a:chOff x="0" y="0"/>
            <a:chExt cx="8851059" cy="11526982"/>
          </a:xfrm>
          <a:solidFill>
            <a:srgbClr val="8F8379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l="l" t="t" r="r" b="b"/>
              <a:pathLst>
                <a:path w="8851059" h="11526982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/>
          <p:nvPr/>
        </p:nvGrpSpPr>
        <p:grpSpPr>
          <a:xfrm>
            <a:off x="8517611" y="4147555"/>
            <a:ext cx="8741689" cy="5220600"/>
            <a:chOff x="0" y="-916940"/>
            <a:chExt cx="11655585" cy="69608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916940"/>
              <a:ext cx="11655585" cy="1778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400"/>
                </a:lnSpc>
              </a:pPr>
              <a:endParaRPr lang="en-US" sz="10400" u="none" dirty="0">
                <a:latin typeface="Lat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42870" y="5432990"/>
              <a:ext cx="10112715" cy="610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14"/>
                </a:lnSpc>
              </a:pPr>
              <a:r>
                <a:rPr lang="ru-RU" sz="2724" dirty="0">
                  <a:solidFill>
                    <a:srgbClr val="191919"/>
                  </a:solidFill>
                  <a:latin typeface="Clear Sans Regular"/>
                </a:rPr>
                <a:t>Больше чем человек</a:t>
              </a:r>
              <a:endParaRPr lang="en-US" sz="2724" dirty="0">
                <a:solidFill>
                  <a:srgbClr val="191919"/>
                </a:solidFill>
                <a:latin typeface="Daytona Light" panose="020B0304030503040204" pitchFamily="34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40149" y="950198"/>
            <a:ext cx="3919151" cy="40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94"/>
              </a:lnSpc>
            </a:pPr>
            <a:endParaRPr lang="en-US" sz="2424" dirty="0">
              <a:solidFill>
                <a:srgbClr val="191919"/>
              </a:solidFill>
              <a:latin typeface="Clear Sans Regular Bold"/>
            </a:endParaRPr>
          </a:p>
        </p:txBody>
      </p:sp>
      <p:pic>
        <p:nvPicPr>
          <p:cNvPr id="1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4F2351-0DC3-4F43-A04C-0891820BE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2524"/>
          <a:stretch/>
        </p:blipFill>
        <p:spPr>
          <a:xfrm>
            <a:off x="11594901" y="7734300"/>
            <a:ext cx="6861874" cy="1457842"/>
          </a:xfrm>
          <a:prstGeom prst="rect">
            <a:avLst/>
          </a:prstGeom>
        </p:spPr>
      </p:pic>
      <p:pic>
        <p:nvPicPr>
          <p:cNvPr id="15" name="Рисунок 8">
            <a:extLst>
              <a:ext uri="{FF2B5EF4-FFF2-40B4-BE49-F238E27FC236}">
                <a16:creationId xmlns:a16="http://schemas.microsoft.com/office/drawing/2014/main" id="{576C539F-10E7-4432-8B57-5B9BE79D6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80" t="22165" r="20580" b="24742"/>
          <a:stretch/>
        </p:blipFill>
        <p:spPr>
          <a:xfrm>
            <a:off x="11472975" y="25488"/>
            <a:ext cx="6702158" cy="3401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18131" y="1120321"/>
            <a:ext cx="6707870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sz="2800" dirty="0">
                <a:latin typeface="Clear Sans Regular" panose="020B0604020202020204" charset="0"/>
                <a:cs typeface="Clear Sans Regular" panose="020B0604020202020204" charset="0"/>
              </a:rPr>
              <a:t>Встроить модель в </a:t>
            </a:r>
            <a:r>
              <a:rPr lang="ru-RU" sz="2800" dirty="0" err="1">
                <a:latin typeface="Clear Sans Regular" panose="020B0604020202020204" charset="0"/>
                <a:cs typeface="Clear Sans Regular" panose="020B0604020202020204" charset="0"/>
              </a:rPr>
              <a:t>инфраструкутру</a:t>
            </a:r>
            <a:r>
              <a:rPr lang="ru-RU" sz="2800" dirty="0">
                <a:latin typeface="Clear Sans Regular" panose="020B0604020202020204" charset="0"/>
                <a:cs typeface="Clear Sans Regular" panose="020B0604020202020204" charset="0"/>
              </a:rPr>
              <a:t> заказчика</a:t>
            </a:r>
            <a:endParaRPr lang="en-US" sz="2800" dirty="0">
              <a:latin typeface="Clear Sans Regular" panose="020B0604020202020204" charset="0"/>
              <a:cs typeface="Clear Sans Regular" panose="020B0604020202020204" charset="0"/>
            </a:endParaRPr>
          </a:p>
          <a:p>
            <a:pPr lvl="0">
              <a:lnSpc>
                <a:spcPct val="100000"/>
              </a:lnSpc>
            </a:pPr>
            <a:endParaRPr lang="en-US" sz="2800" dirty="0">
              <a:latin typeface="Clear Sans Regular" panose="020B0604020202020204" charset="0"/>
              <a:cs typeface="Clear Sans Regular" panose="020B0604020202020204" charset="0"/>
            </a:endParaRPr>
          </a:p>
          <a:p>
            <a:endParaRPr lang="ru-RU" sz="2800" dirty="0">
              <a:latin typeface="Clear Sans Regular" panose="020B0604020202020204" charset="0"/>
              <a:cs typeface="Clear Sans Regular" panose="020B0604020202020204" charset="0"/>
            </a:endParaRPr>
          </a:p>
          <a:p>
            <a:r>
              <a:rPr lang="ru-RU" sz="2800" dirty="0">
                <a:latin typeface="Clear Sans Regular" panose="020B0604020202020204" charset="0"/>
                <a:cs typeface="Clear Sans Regular" panose="020B0604020202020204" charset="0"/>
              </a:rPr>
              <a:t>Обогатить данными для повышения точности модели: </a:t>
            </a:r>
          </a:p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2800" dirty="0">
                <a:latin typeface="Clear Sans Regular" panose="020B0604020202020204" charset="0"/>
                <a:cs typeface="Clear Sans Regular" panose="020B0604020202020204" charset="0"/>
              </a:rPr>
              <a:t>Необходим доступ в интернет ИЛИ к системе содержащей информацию по ОКВЭД</a:t>
            </a:r>
            <a:endParaRPr lang="en-US" sz="2800" dirty="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2800" dirty="0">
                <a:latin typeface="Clear Sans Regular" panose="020B0604020202020204" charset="0"/>
                <a:cs typeface="Clear Sans Regular" panose="020B0604020202020204" charset="0"/>
              </a:rPr>
              <a:t>Необходим доступ к данным по продукции производителя уже прошедшей процедуру проверки соответствия</a:t>
            </a:r>
            <a:endParaRPr lang="en-US" sz="2800" dirty="0">
              <a:latin typeface="Clear Sans Regular" panose="020B0604020202020204" charset="0"/>
              <a:cs typeface="Clear Sans Regular" panose="020B0604020202020204" charset="0"/>
            </a:endParaRPr>
          </a:p>
          <a:p>
            <a:pPr lvl="0">
              <a:lnSpc>
                <a:spcPct val="100000"/>
              </a:lnSpc>
            </a:pPr>
            <a:endParaRPr lang="en-US" sz="2800" dirty="0">
              <a:latin typeface="Clear Sans Regular" panose="020B0604020202020204" charset="0"/>
              <a:cs typeface="Clear Sans Regular" panose="020B0604020202020204" charset="0"/>
            </a:endParaRPr>
          </a:p>
          <a:p>
            <a:r>
              <a:rPr lang="ru-RU" sz="2800" dirty="0">
                <a:latin typeface="Clear Sans Regular" panose="020B0604020202020204" charset="0"/>
                <a:cs typeface="Clear Sans Regular" panose="020B0604020202020204" charset="0"/>
              </a:rPr>
              <a:t>Объединить выход модели с порталом </a:t>
            </a:r>
            <a:r>
              <a:rPr lang="ru-RU" sz="2800" dirty="0" err="1">
                <a:latin typeface="Clear Sans Regular" panose="020B0604020202020204" charset="0"/>
                <a:cs typeface="Clear Sans Regular" panose="020B0604020202020204" charset="0"/>
              </a:rPr>
              <a:t>Росаккредитации</a:t>
            </a:r>
            <a:r>
              <a:rPr lang="ru-RU" sz="2800" dirty="0">
                <a:latin typeface="Clear Sans Regular" panose="020B0604020202020204" charset="0"/>
                <a:cs typeface="Clear Sans Regular" panose="020B0604020202020204" charset="0"/>
              </a:rPr>
              <a:t> и BI системой </a:t>
            </a:r>
            <a:r>
              <a:rPr lang="ru-RU" sz="2800" dirty="0" err="1">
                <a:latin typeface="Clear Sans Regular" panose="020B0604020202020204" charset="0"/>
                <a:cs typeface="Clear Sans Regular" panose="020B0604020202020204" charset="0"/>
              </a:rPr>
              <a:t>Росаккредитации</a:t>
            </a:r>
            <a:endParaRPr lang="en-US" sz="2800" dirty="0">
              <a:latin typeface="Clear Sans Regular" panose="020B0604020202020204" charset="0"/>
              <a:cs typeface="Clear Sans Regular" panose="020B06040202020202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6191" y="704122"/>
            <a:ext cx="8420100" cy="2471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90"/>
              </a:lnSpc>
              <a:spcBef>
                <a:spcPct val="0"/>
              </a:spcBef>
            </a:pPr>
            <a:r>
              <a:rPr lang="ru-RU" sz="8325" u="none" dirty="0">
                <a:solidFill>
                  <a:srgbClr val="191919"/>
                </a:solidFill>
                <a:latin typeface="Lato Bold"/>
              </a:rPr>
              <a:t>Тиражирование и интеграции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719189" y="1120321"/>
            <a:ext cx="655290" cy="649155"/>
            <a:chOff x="0" y="0"/>
            <a:chExt cx="873720" cy="865540"/>
          </a:xfrm>
          <a:solidFill>
            <a:srgbClr val="EA5158"/>
          </a:solidFill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  <a:grpFill/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94271" y="261320"/>
              <a:ext cx="485179" cy="35115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Clear Sans Regular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19189" y="2851119"/>
            <a:ext cx="655290" cy="649155"/>
            <a:chOff x="0" y="0"/>
            <a:chExt cx="873720" cy="865540"/>
          </a:xfrm>
          <a:solidFill>
            <a:srgbClr val="EA5158"/>
          </a:solidFill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  <a:grpFill/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94271" y="261320"/>
              <a:ext cx="485179" cy="35115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Clear Sans Regular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9189" y="7124700"/>
            <a:ext cx="655290" cy="649155"/>
            <a:chOff x="0" y="0"/>
            <a:chExt cx="873720" cy="865540"/>
          </a:xfrm>
          <a:solidFill>
            <a:srgbClr val="EA5158"/>
          </a:solidFill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  <a:grpFill/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94271" y="261320"/>
              <a:ext cx="485179" cy="35115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>
                  <a:solidFill>
                    <a:srgbClr val="FFFFFF"/>
                  </a:solidFill>
                  <a:latin typeface="Clear Sans Regular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6782334"/>
            <a:ext cx="7469872" cy="3504666"/>
            <a:chOff x="0" y="0"/>
            <a:chExt cx="10502345" cy="4927422"/>
          </a:xfrm>
          <a:solidFill>
            <a:srgbClr val="9B897F"/>
          </a:solidFill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grpFill/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667974" y="-8925"/>
            <a:ext cx="3827428" cy="10295925"/>
            <a:chOff x="0" y="0"/>
            <a:chExt cx="5381213" cy="14475665"/>
          </a:xfrm>
          <a:solidFill>
            <a:srgbClr val="EA5158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381213" cy="14475665"/>
            </a:xfrm>
            <a:custGeom>
              <a:avLst/>
              <a:gdLst/>
              <a:ahLst/>
              <a:cxnLst/>
              <a:rect l="l" t="t" r="r" b="b"/>
              <a:pathLst>
                <a:path w="5381213" h="14475665">
                  <a:moveTo>
                    <a:pt x="5381213" y="14475665"/>
                  </a:moveTo>
                  <a:lnTo>
                    <a:pt x="0" y="14475665"/>
                  </a:lnTo>
                  <a:lnTo>
                    <a:pt x="0" y="0"/>
                  </a:lnTo>
                  <a:lnTo>
                    <a:pt x="5381213" y="14475665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11023381" cy="210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60"/>
              </a:lnSpc>
              <a:spcBef>
                <a:spcPct val="0"/>
              </a:spcBef>
            </a:pPr>
            <a:r>
              <a:rPr lang="ru-RU" sz="7050" u="none" dirty="0">
                <a:solidFill>
                  <a:srgbClr val="191919"/>
                </a:solidFill>
                <a:latin typeface="Lato Bold"/>
              </a:rPr>
              <a:t>Развитие за рамками </a:t>
            </a:r>
            <a:r>
              <a:rPr lang="ru-RU" sz="7050" u="none" dirty="0" err="1">
                <a:solidFill>
                  <a:srgbClr val="191919"/>
                </a:solidFill>
                <a:latin typeface="Lato Bold"/>
              </a:rPr>
              <a:t>хакатона</a:t>
            </a:r>
            <a:endParaRPr lang="en-US" sz="7050" u="none" dirty="0">
              <a:solidFill>
                <a:srgbClr val="191919"/>
              </a:solidFill>
              <a:latin typeface="Lat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00883" y="4180422"/>
            <a:ext cx="5242917" cy="856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 cap="all"/>
            </a:pPr>
            <a:r>
              <a:rPr lang="en-US" sz="2800" dirty="0" err="1">
                <a:latin typeface="Clear Sans Regular" panose="020B0604020202020204" charset="0"/>
                <a:cs typeface="Clear Sans Regular" panose="020B0604020202020204" charset="0"/>
              </a:rPr>
              <a:t>Реализация</a:t>
            </a:r>
            <a:r>
              <a:rPr lang="en-US" sz="2800" dirty="0"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2800" dirty="0" err="1">
                <a:latin typeface="Clear Sans Regular" panose="020B0604020202020204" charset="0"/>
                <a:cs typeface="Clear Sans Regular" panose="020B0604020202020204" charset="0"/>
              </a:rPr>
              <a:t>анализа</a:t>
            </a:r>
            <a:r>
              <a:rPr lang="en-US" sz="2800" dirty="0"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2800" dirty="0" err="1">
                <a:latin typeface="Clear Sans Regular" panose="020B0604020202020204" charset="0"/>
                <a:cs typeface="Clear Sans Regular" panose="020B0604020202020204" charset="0"/>
              </a:rPr>
              <a:t>ретро-активностей</a:t>
            </a:r>
            <a:endParaRPr lang="en-US" sz="2800" dirty="0">
              <a:latin typeface="Clear Sans Regular" panose="020B0604020202020204" charset="0"/>
              <a:cs typeface="Clear Sans Regular" panose="020B06040202020202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14738" y="7734300"/>
            <a:ext cx="676616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800" dirty="0">
                <a:latin typeface="Clear Sans Regular" panose="020B0604020202020204" charset="0"/>
                <a:cs typeface="Clear Sans Regular" panose="020B0604020202020204" charset="0"/>
              </a:rPr>
              <a:t>ОБУЧЕНИЕ НА ОСТАЛЬНЬНЫХ КАТЕГОРИЯХ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14738" y="5739337"/>
            <a:ext cx="551628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 cap="all"/>
            </a:pPr>
            <a:r>
              <a:rPr lang="en-US" sz="2800" dirty="0" err="1">
                <a:latin typeface="Clear Sans Regular" panose="020B0604020202020204" charset="0"/>
                <a:cs typeface="Clear Sans Regular" panose="020B0604020202020204" charset="0"/>
              </a:rPr>
              <a:t>Реализация</a:t>
            </a:r>
            <a:r>
              <a:rPr lang="en-US" sz="2800" dirty="0"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2800" dirty="0" err="1">
                <a:latin typeface="Clear Sans Regular" panose="020B0604020202020204" charset="0"/>
                <a:cs typeface="Clear Sans Regular" panose="020B0604020202020204" charset="0"/>
              </a:rPr>
              <a:t>инструментария</a:t>
            </a:r>
            <a:r>
              <a:rPr lang="en-US" sz="2800" dirty="0"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2800" dirty="0" err="1">
                <a:latin typeface="Clear Sans Regular" panose="020B0604020202020204" charset="0"/>
                <a:cs typeface="Clear Sans Regular" panose="020B0604020202020204" charset="0"/>
              </a:rPr>
              <a:t>анализа</a:t>
            </a:r>
            <a:r>
              <a:rPr lang="en-US" sz="2800" dirty="0"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2800" dirty="0" err="1">
                <a:latin typeface="Clear Sans Regular" panose="020B0604020202020204" charset="0"/>
                <a:cs typeface="Clear Sans Regular" panose="020B0604020202020204" charset="0"/>
              </a:rPr>
              <a:t>внешних</a:t>
            </a:r>
            <a:r>
              <a:rPr lang="en-US" sz="2800" dirty="0"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2800" dirty="0" err="1">
                <a:latin typeface="Clear Sans Regular" panose="020B0604020202020204" charset="0"/>
                <a:cs typeface="Clear Sans Regular" panose="020B0604020202020204" charset="0"/>
              </a:rPr>
              <a:t>данных</a:t>
            </a:r>
            <a:endParaRPr lang="en-US" sz="2800" dirty="0">
              <a:latin typeface="Clear Sans Regular" panose="020B0604020202020204" charset="0"/>
              <a:cs typeface="Clear Sans Regular" panose="020B060402020202020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10552647" y="-199425"/>
            <a:ext cx="7752254" cy="3504666"/>
            <a:chOff x="0" y="0"/>
            <a:chExt cx="10899364" cy="4927422"/>
          </a:xfrm>
          <a:solidFill>
            <a:srgbClr val="9B897F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99363" cy="4927422"/>
            </a:xfrm>
            <a:custGeom>
              <a:avLst/>
              <a:gdLst/>
              <a:ahLst/>
              <a:cxnLst/>
              <a:rect l="l" t="t" r="r" b="b"/>
              <a:pathLst>
                <a:path w="10899363" h="4927422">
                  <a:moveTo>
                    <a:pt x="10899363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899363" y="4927422"/>
                  </a:lnTo>
                  <a:close/>
                </a:path>
              </a:pathLst>
            </a:custGeom>
            <a:grpFill/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300981"/>
            <a:ext cx="807886" cy="6110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880807"/>
            <a:ext cx="807886" cy="65659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2555" y="5963658"/>
            <a:ext cx="774379" cy="6110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51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7">
            <a:extLst>
              <a:ext uri="{FF2B5EF4-FFF2-40B4-BE49-F238E27FC236}">
                <a16:creationId xmlns:a16="http://schemas.microsoft.com/office/drawing/2014/main" id="{A7ABBDB2-4AE8-9F49-8953-70E9CA346B8D}"/>
              </a:ext>
            </a:extLst>
          </p:cNvPr>
          <p:cNvGrpSpPr/>
          <p:nvPr/>
        </p:nvGrpSpPr>
        <p:grpSpPr>
          <a:xfrm>
            <a:off x="3009297" y="1028700"/>
            <a:ext cx="12269405" cy="2268426"/>
            <a:chOff x="0" y="0"/>
            <a:chExt cx="16359207" cy="3024567"/>
          </a:xfrm>
        </p:grpSpPr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5F718CCD-11CB-CE42-A578-D206AEC79AE0}"/>
                </a:ext>
              </a:extLst>
            </p:cNvPr>
            <p:cNvSpPr txBox="1"/>
            <p:nvPr/>
          </p:nvSpPr>
          <p:spPr>
            <a:xfrm>
              <a:off x="0" y="-9525"/>
              <a:ext cx="16359207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u="none" dirty="0">
                  <a:solidFill>
                    <a:srgbClr val="FFFFFF"/>
                  </a:solidFill>
                  <a:latin typeface="Lato Bold"/>
                </a:rPr>
                <a:t>JETFORK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FBA4F365-3940-0641-BB65-B669D2572C63}"/>
                </a:ext>
              </a:extLst>
            </p:cNvPr>
            <p:cNvSpPr txBox="1"/>
            <p:nvPr/>
          </p:nvSpPr>
          <p:spPr>
            <a:xfrm>
              <a:off x="1243409" y="2351679"/>
              <a:ext cx="13872390" cy="678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 dirty="0" err="1">
                  <a:solidFill>
                    <a:srgbClr val="FFFFFF"/>
                  </a:solidFill>
                  <a:latin typeface="Clear Sans Regular"/>
                </a:rPr>
                <a:t>Помогаем</a:t>
              </a:r>
              <a:r>
                <a:rPr lang="en-US" sz="3200" u="none" dirty="0">
                  <a:solidFill>
                    <a:srgbClr val="FFFFFF"/>
                  </a:solidFill>
                  <a:latin typeface="Clear Sans Regular"/>
                </a:rPr>
                <a:t> </a:t>
              </a:r>
              <a:r>
                <a:rPr lang="ru-RU" sz="3200" u="none" dirty="0">
                  <a:solidFill>
                    <a:srgbClr val="FFFFFF"/>
                  </a:solidFill>
                  <a:latin typeface="Clear Sans Regular"/>
                </a:rPr>
                <a:t>разрабатывать и внедрять крутые решения</a:t>
              </a:r>
              <a:endParaRPr lang="en-US" sz="3200" u="none" dirty="0">
                <a:solidFill>
                  <a:srgbClr val="FFFFFF"/>
                </a:solidFill>
                <a:latin typeface="Clear Sans Regular"/>
              </a:endParaRP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95BF8E1-6643-B342-8DBC-5D0D8164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9" b="46436"/>
          <a:stretch/>
        </p:blipFill>
        <p:spPr>
          <a:xfrm>
            <a:off x="11887393" y="789222"/>
            <a:ext cx="3737241" cy="15144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5638D52-5093-AC44-AF20-BF9887528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80374" y="4076700"/>
            <a:ext cx="4731544" cy="4731544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5C6BB5E-F0D4-3E4E-BBAE-FEDED7F8DB07}"/>
              </a:ext>
            </a:extLst>
          </p:cNvPr>
          <p:cNvSpPr/>
          <p:nvPr/>
        </p:nvSpPr>
        <p:spPr>
          <a:xfrm>
            <a:off x="1245183" y="4420225"/>
            <a:ext cx="103299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+mj-lt"/>
              </a:rPr>
              <a:t>Чат с командой:</a:t>
            </a:r>
          </a:p>
          <a:p>
            <a:r>
              <a:rPr lang="en" sz="4800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en" sz="4800" dirty="0" err="1">
                <a:solidFill>
                  <a:schemeClr val="bg1"/>
                </a:solidFill>
                <a:latin typeface="+mj-lt"/>
              </a:rPr>
              <a:t>t.me</a:t>
            </a:r>
            <a:r>
              <a:rPr lang="en" sz="4800" dirty="0">
                <a:solidFill>
                  <a:schemeClr val="bg1"/>
                </a:solidFill>
                <a:latin typeface="+mj-lt"/>
              </a:rPr>
              <a:t>/</a:t>
            </a:r>
            <a:r>
              <a:rPr lang="en" sz="4800" dirty="0" err="1">
                <a:solidFill>
                  <a:schemeClr val="bg1"/>
                </a:solidFill>
                <a:latin typeface="+mj-lt"/>
              </a:rPr>
              <a:t>joinchat</a:t>
            </a:r>
            <a:r>
              <a:rPr lang="en" sz="4800" dirty="0">
                <a:solidFill>
                  <a:schemeClr val="bg1"/>
                </a:solidFill>
                <a:latin typeface="+mj-lt"/>
              </a:rPr>
              <a:t>/oD5CjxIktkQxMjNi</a:t>
            </a:r>
            <a:endParaRPr lang="en" sz="480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12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51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4375" y="7124700"/>
            <a:ext cx="2429727" cy="135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ctr">
              <a:lnSpc>
                <a:spcPts val="3640"/>
              </a:lnSpc>
            </a:pPr>
            <a:r>
              <a:rPr lang="ru-RU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Патракова Екатерина </a:t>
            </a:r>
          </a:p>
          <a:p>
            <a:pPr marL="280671" lvl="1"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DS</a:t>
            </a:r>
            <a:endParaRPr lang="ru-RU" sz="2800" b="1" dirty="0">
              <a:solidFill>
                <a:srgbClr val="FFFFFF"/>
              </a:solidFill>
              <a:latin typeface="Clear Sans Regular" panose="020B0604020202020204" charset="0"/>
              <a:cs typeface="Clear Sans Regular" panose="020B060402020202020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106216" y="4601623"/>
            <a:ext cx="1886045" cy="188603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TextBox 5"/>
          <p:cNvSpPr txBox="1"/>
          <p:nvPr/>
        </p:nvSpPr>
        <p:spPr>
          <a:xfrm>
            <a:off x="12821266" y="7124700"/>
            <a:ext cx="2429727" cy="135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ctr">
              <a:lnSpc>
                <a:spcPts val="3640"/>
              </a:lnSpc>
            </a:pPr>
            <a:r>
              <a:rPr lang="ru-RU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Уфимцев Юрий </a:t>
            </a:r>
          </a:p>
          <a:p>
            <a:pPr marL="280671" lvl="1"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DS/DA</a:t>
            </a:r>
            <a:endParaRPr lang="ru-RU" sz="2800" b="1" dirty="0">
              <a:solidFill>
                <a:srgbClr val="FFFFFF"/>
              </a:solidFill>
              <a:latin typeface="Clear Sans Regular" panose="020B0604020202020204" charset="0"/>
              <a:cs typeface="Clear Sans Regular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093108" y="4601623"/>
            <a:ext cx="1886045" cy="188603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1" name="TextBox 11"/>
          <p:cNvSpPr txBox="1"/>
          <p:nvPr/>
        </p:nvSpPr>
        <p:spPr>
          <a:xfrm>
            <a:off x="9492302" y="7124700"/>
            <a:ext cx="2429727" cy="135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ctr">
              <a:lnSpc>
                <a:spcPts val="3640"/>
              </a:lnSpc>
            </a:pPr>
            <a:r>
              <a:rPr lang="ru-RU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Артюгин </a:t>
            </a:r>
          </a:p>
          <a:p>
            <a:pPr marL="280671" lvl="1" algn="ctr">
              <a:lnSpc>
                <a:spcPts val="3640"/>
              </a:lnSpc>
            </a:pPr>
            <a:r>
              <a:rPr lang="ru-RU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Олег</a:t>
            </a:r>
          </a:p>
          <a:p>
            <a:pPr marL="280671" lvl="1" algn="ctr">
              <a:lnSpc>
                <a:spcPts val="3640"/>
              </a:lnSpc>
            </a:pPr>
            <a:r>
              <a:rPr lang="ru-RU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BA</a:t>
            </a:r>
          </a:p>
        </p:txBody>
      </p:sp>
      <p:sp>
        <p:nvSpPr>
          <p:cNvPr id="13" name="Freeform 13"/>
          <p:cNvSpPr/>
          <p:nvPr/>
        </p:nvSpPr>
        <p:spPr>
          <a:xfrm>
            <a:off x="9764144" y="4601623"/>
            <a:ext cx="1886045" cy="188603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TextBox 14"/>
          <p:cNvSpPr txBox="1"/>
          <p:nvPr/>
        </p:nvSpPr>
        <p:spPr>
          <a:xfrm>
            <a:off x="5960705" y="7128164"/>
            <a:ext cx="2632360" cy="1357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0671" lvl="1" algn="ctr">
              <a:lnSpc>
                <a:spcPts val="3640"/>
              </a:lnSpc>
            </a:pPr>
            <a:r>
              <a:rPr lang="ru-RU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Корчагин </a:t>
            </a:r>
          </a:p>
          <a:p>
            <a:pPr marL="280671" lvl="1" algn="ctr">
              <a:lnSpc>
                <a:spcPts val="3640"/>
              </a:lnSpc>
            </a:pPr>
            <a:r>
              <a:rPr lang="ru-RU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Иван</a:t>
            </a:r>
            <a:r>
              <a:rPr lang="en-US" sz="2800" b="1" dirty="0">
                <a:solidFill>
                  <a:srgbClr val="FFFFFF"/>
                </a:solidFill>
                <a:latin typeface="Clear Sans Regular" panose="020B0604020202020204" charset="0"/>
                <a:cs typeface="Clear Sans Regular" panose="020B0604020202020204" charset="0"/>
              </a:rPr>
              <a:t> FRONT/BACK</a:t>
            </a:r>
            <a:endParaRPr lang="ru-RU" sz="2800" b="1" dirty="0">
              <a:solidFill>
                <a:srgbClr val="FFFFFF"/>
              </a:solidFill>
              <a:latin typeface="Clear Sans Regular" panose="020B0604020202020204" charset="0"/>
              <a:cs typeface="Clear Sans Regular" panose="020B0604020202020204" charset="0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6435180" y="4601623"/>
            <a:ext cx="1886045" cy="1886037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17" name="Group 17"/>
          <p:cNvGrpSpPr/>
          <p:nvPr/>
        </p:nvGrpSpPr>
        <p:grpSpPr>
          <a:xfrm>
            <a:off x="3009297" y="1028700"/>
            <a:ext cx="12269405" cy="2268426"/>
            <a:chOff x="0" y="0"/>
            <a:chExt cx="16359207" cy="302456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16359207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u="none" dirty="0" err="1">
                  <a:solidFill>
                    <a:srgbClr val="FFFFFF"/>
                  </a:solidFill>
                  <a:latin typeface="Lato Bold"/>
                </a:rPr>
                <a:t>Команда</a:t>
              </a:r>
              <a:endParaRPr lang="en-US" sz="9000" u="none" dirty="0">
                <a:solidFill>
                  <a:srgbClr val="FFFFFF"/>
                </a:solidFill>
                <a:latin typeface="Lato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43409" y="2351679"/>
              <a:ext cx="13872390" cy="678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 dirty="0" err="1">
                  <a:solidFill>
                    <a:srgbClr val="FFFFFF"/>
                  </a:solidFill>
                  <a:latin typeface="Clear Sans Regular"/>
                </a:rPr>
                <a:t>Помогаем</a:t>
              </a:r>
              <a:r>
                <a:rPr lang="en-US" sz="3200" u="none" dirty="0">
                  <a:solidFill>
                    <a:srgbClr val="FFFFFF"/>
                  </a:solidFill>
                  <a:latin typeface="Clear Sans Regular"/>
                </a:rPr>
                <a:t> </a:t>
              </a:r>
              <a:r>
                <a:rPr lang="ru-RU" sz="3200" u="none" dirty="0">
                  <a:solidFill>
                    <a:srgbClr val="FFFFFF"/>
                  </a:solidFill>
                  <a:latin typeface="Clear Sans Regular"/>
                </a:rPr>
                <a:t>разрабатывать и внедрять крутые решения</a:t>
              </a:r>
              <a:endParaRPr lang="en-US" sz="3200" u="none" dirty="0">
                <a:solidFill>
                  <a:srgbClr val="FFFFFF"/>
                </a:solidFill>
                <a:latin typeface="Clear Sans Regular"/>
              </a:endParaRP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9C6D4DD-5FD8-4017-87F4-4C62E6DEE1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9" b="46436"/>
          <a:stretch/>
        </p:blipFill>
        <p:spPr>
          <a:xfrm>
            <a:off x="11887393" y="789222"/>
            <a:ext cx="3737241" cy="15144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C018AE-7A4A-C64B-8E4A-AAC917ED6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49600" y="8267700"/>
            <a:ext cx="1683544" cy="16835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613153" y="812495"/>
            <a:ext cx="86487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ru-RU" sz="9000" u="none" dirty="0">
                <a:solidFill>
                  <a:srgbClr val="191919"/>
                </a:solidFill>
                <a:latin typeface="Lato Bold"/>
              </a:rPr>
              <a:t>Проблематика</a:t>
            </a:r>
            <a:endParaRPr lang="en-US" sz="9000" u="none" dirty="0">
              <a:solidFill>
                <a:srgbClr val="191919"/>
              </a:solidFill>
              <a:latin typeface="Lato Bold"/>
            </a:endParaRPr>
          </a:p>
        </p:txBody>
      </p:sp>
      <p:pic>
        <p:nvPicPr>
          <p:cNvPr id="32" name="Рисунок 3">
            <a:extLst>
              <a:ext uri="{FF2B5EF4-FFF2-40B4-BE49-F238E27FC236}">
                <a16:creationId xmlns:a16="http://schemas.microsoft.com/office/drawing/2014/main" id="{0FA63CF4-1CAD-43A3-878F-093CFEEE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709" y="5042194"/>
            <a:ext cx="5860774" cy="4456603"/>
          </a:xfrm>
          <a:prstGeom prst="rect">
            <a:avLst/>
          </a:prstGeom>
        </p:spPr>
      </p:pic>
      <p:pic>
        <p:nvPicPr>
          <p:cNvPr id="33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FCDB28B-5084-4D66-B915-20135AB1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1772593"/>
            <a:ext cx="6040883" cy="2860918"/>
          </a:xfrm>
          <a:prstGeom prst="rect">
            <a:avLst/>
          </a:prstGeom>
        </p:spPr>
      </p:pic>
      <p:sp>
        <p:nvSpPr>
          <p:cNvPr id="34" name="Текст 4">
            <a:extLst>
              <a:ext uri="{FF2B5EF4-FFF2-40B4-BE49-F238E27FC236}">
                <a16:creationId xmlns:a16="http://schemas.microsoft.com/office/drawing/2014/main" id="{D0850C69-1990-4BEE-87BC-F358A86A82AC}"/>
              </a:ext>
            </a:extLst>
          </p:cNvPr>
          <p:cNvSpPr txBox="1">
            <a:spLocks/>
          </p:cNvSpPr>
          <p:nvPr/>
        </p:nvSpPr>
        <p:spPr>
          <a:xfrm>
            <a:off x="2343941" y="3040749"/>
            <a:ext cx="7485859" cy="27885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8600" b="1" dirty="0">
                <a:latin typeface="Clear Sans Regular" panose="020B0604020202020204" charset="0"/>
                <a:cs typeface="Clear Sans Regular" panose="020B0604020202020204" charset="0"/>
              </a:rPr>
              <a:t>Производитель/импортер:</a:t>
            </a:r>
          </a:p>
          <a:p>
            <a:pPr marL="342900" indent="-342900">
              <a:lnSpc>
                <a:spcPct val="120000"/>
              </a:lnSpc>
            </a:pPr>
            <a:r>
              <a:rPr lang="ru-RU" sz="4300" dirty="0">
                <a:latin typeface="Clear Sans Regular" panose="020B0604020202020204" charset="0"/>
                <a:cs typeface="Clear Sans Regular" panose="020B0604020202020204" charset="0"/>
              </a:rPr>
              <a:t>Вынужден изучать реестр или оплачивать услуги профильных специалистов</a:t>
            </a:r>
          </a:p>
          <a:p>
            <a:pPr marL="285750" indent="-285750">
              <a:lnSpc>
                <a:spcPct val="120000"/>
              </a:lnSpc>
            </a:pPr>
            <a:r>
              <a:rPr lang="ru-RU" sz="4300" dirty="0">
                <a:latin typeface="Clear Sans Regular" panose="020B0604020202020204" charset="0"/>
                <a:ea typeface="+mn-lt"/>
                <a:cs typeface="Clear Sans Regular" panose="020B0604020202020204" charset="0"/>
              </a:rPr>
              <a:t>Необходимость выбрать позицию в классификаторе</a:t>
            </a:r>
            <a:endParaRPr lang="en-US" sz="4300" dirty="0">
              <a:latin typeface="Clear Sans Regular" panose="020B0604020202020204" charset="0"/>
              <a:ea typeface="+mn-lt"/>
              <a:cs typeface="Clear Sans Regular" panose="020B060402020202020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ru-RU" sz="4300" dirty="0">
                <a:latin typeface="Clear Sans Regular" panose="020B0604020202020204" charset="0"/>
                <a:ea typeface="+mn-lt"/>
                <a:cs typeface="Clear Sans Regular" panose="020B0604020202020204" charset="0"/>
              </a:rPr>
              <a:t>Декларирование не добавляет ценности продукту, только снижает риски</a:t>
            </a:r>
            <a:endParaRPr lang="en-US" sz="4300" dirty="0">
              <a:latin typeface="Clear Sans Regular" panose="020B0604020202020204" charset="0"/>
              <a:ea typeface="+mn-lt"/>
              <a:cs typeface="Clear Sans Regular" panose="020B060402020202020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ru-RU" sz="4300" dirty="0">
                <a:latin typeface="Clear Sans Regular" panose="020B0604020202020204" charset="0"/>
                <a:ea typeface="+mn-lt"/>
                <a:cs typeface="Clear Sans Regular" panose="020B0604020202020204" charset="0"/>
              </a:rPr>
              <a:t>Непредсказуемые результаты проверки </a:t>
            </a:r>
            <a:r>
              <a:rPr lang="ru-RU" sz="4300" dirty="0" err="1">
                <a:latin typeface="Clear Sans Regular" panose="020B0604020202020204" charset="0"/>
                <a:ea typeface="+mn-lt"/>
                <a:cs typeface="Clear Sans Regular" panose="020B0604020202020204" charset="0"/>
              </a:rPr>
              <a:t>Росаккредитации</a:t>
            </a:r>
            <a:endParaRPr lang="ru-RU" sz="4300" dirty="0">
              <a:latin typeface="Clear Sans Regular" panose="020B0604020202020204" charset="0"/>
              <a:ea typeface="+mn-lt"/>
              <a:cs typeface="Clear Sans Regular" panose="020B0604020202020204" charset="0"/>
            </a:endParaRPr>
          </a:p>
          <a:p>
            <a:pPr marL="342900" indent="-342900"/>
            <a:endParaRPr lang="ru-RU" dirty="0"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E1F678-1CCA-4F39-85C7-1F61703C8BE3}"/>
              </a:ext>
            </a:extLst>
          </p:cNvPr>
          <p:cNvSpPr txBox="1"/>
          <p:nvPr/>
        </p:nvSpPr>
        <p:spPr>
          <a:xfrm>
            <a:off x="2343941" y="6210300"/>
            <a:ext cx="6885615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400" b="1" dirty="0" err="1">
                <a:latin typeface="Clear Sans Regular" panose="020B0604020202020204" charset="0"/>
                <a:cs typeface="Clear Sans Regular" panose="020B0604020202020204" charset="0"/>
              </a:rPr>
              <a:t>Росаккредитация</a:t>
            </a:r>
            <a:r>
              <a:rPr lang="ru-RU" sz="3400" dirty="0">
                <a:latin typeface="Clear Sans Regular" panose="020B0604020202020204" charset="0"/>
                <a:cs typeface="Clear Sans Regular" panose="020B0604020202020204" charset="0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sz="1600" dirty="0">
                <a:latin typeface="Clear Sans Regular" panose="020B0604020202020204" charset="0"/>
                <a:cs typeface="Clear Sans Regular" panose="020B0604020202020204" charset="0"/>
              </a:rPr>
              <a:t>Более 3 000 документов в день</a:t>
            </a:r>
            <a:r>
              <a:rPr lang="en-US" sz="1600" dirty="0">
                <a:latin typeface="Clear Sans Regular" panose="020B0604020202020204" charset="0"/>
                <a:cs typeface="Clear Sans Regular" panose="020B0604020202020204" charset="0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sz="1600" dirty="0">
                <a:latin typeface="Clear Sans Regular" panose="020B0604020202020204" charset="0"/>
                <a:cs typeface="Clear Sans Regular" panose="020B0604020202020204" charset="0"/>
              </a:rPr>
              <a:t>Более 4 000 000 действующих сертификатов соответствия и зарегистрированных деклараций​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sz="1600" dirty="0">
                <a:latin typeface="Clear Sans Regular" panose="020B0604020202020204" charset="0"/>
                <a:cs typeface="Clear Sans Regular" panose="020B0604020202020204" charset="0"/>
              </a:rPr>
              <a:t>Наличие умышленных и неумышленных ошибок в декларациях</a:t>
            </a:r>
            <a:r>
              <a:rPr lang="en-US" sz="1600" dirty="0">
                <a:latin typeface="Clear Sans Regular" panose="020B0604020202020204" charset="0"/>
                <a:cs typeface="Clear Sans Regular" panose="020B0604020202020204" charset="0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sz="1600" dirty="0">
                <a:latin typeface="Clear Sans Regular" panose="020B0604020202020204" charset="0"/>
                <a:cs typeface="Clear Sans Regular" panose="020B0604020202020204" charset="0"/>
              </a:rPr>
              <a:t>Обновление классификаторов</a:t>
            </a:r>
            <a:r>
              <a:rPr lang="en-US" sz="1600" dirty="0">
                <a:latin typeface="Clear Sans Regular" panose="020B0604020202020204" charset="0"/>
                <a:cs typeface="Clear Sans Regular" panose="020B0604020202020204" charset="0"/>
              </a:rPr>
              <a:t>​</a:t>
            </a:r>
          </a:p>
          <a:p>
            <a:r>
              <a:rPr lang="ru-RU" sz="1200" dirty="0">
                <a:cs typeface="Segoe UI"/>
              </a:rPr>
              <a:t>​</a:t>
            </a:r>
          </a:p>
        </p:txBody>
      </p:sp>
      <p:grpSp>
        <p:nvGrpSpPr>
          <p:cNvPr id="37" name="Group 23">
            <a:extLst>
              <a:ext uri="{FF2B5EF4-FFF2-40B4-BE49-F238E27FC236}">
                <a16:creationId xmlns:a16="http://schemas.microsoft.com/office/drawing/2014/main" id="{ED5539E4-953B-420E-995F-B82C0F84D640}"/>
              </a:ext>
            </a:extLst>
          </p:cNvPr>
          <p:cNvGrpSpPr/>
          <p:nvPr/>
        </p:nvGrpSpPr>
        <p:grpSpPr>
          <a:xfrm>
            <a:off x="609600" y="2988795"/>
            <a:ext cx="1592761" cy="1644716"/>
            <a:chOff x="0" y="0"/>
            <a:chExt cx="6350000" cy="6350000"/>
          </a:xfrm>
          <a:solidFill>
            <a:srgbClr val="9B897F"/>
          </a:solidFill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AA06AB13-B045-4E40-9B88-ED2F9C8398F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3500EDC9-DEC7-48FC-965B-BE9B83D49E47}"/>
              </a:ext>
            </a:extLst>
          </p:cNvPr>
          <p:cNvGrpSpPr/>
          <p:nvPr/>
        </p:nvGrpSpPr>
        <p:grpSpPr>
          <a:xfrm>
            <a:off x="675319" y="5929746"/>
            <a:ext cx="1592761" cy="1644716"/>
            <a:chOff x="0" y="0"/>
            <a:chExt cx="6350000" cy="6350000"/>
          </a:xfrm>
          <a:solidFill>
            <a:srgbClr val="9B897F"/>
          </a:solidFill>
        </p:grpSpPr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73D88E4F-80C5-42FF-ABFC-F7F8AF9F29C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52" name="Рисунок 51" descr="Целевая аудитория со сплошной заливкой">
            <a:extLst>
              <a:ext uri="{FF2B5EF4-FFF2-40B4-BE49-F238E27FC236}">
                <a16:creationId xmlns:a16="http://schemas.microsoft.com/office/drawing/2014/main" id="{BC8E3F09-D05E-41E2-8E80-0CE369CF3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420" y="6252052"/>
            <a:ext cx="1056061" cy="1090509"/>
          </a:xfrm>
          <a:prstGeom prst="rect">
            <a:avLst/>
          </a:prstGeom>
        </p:spPr>
      </p:pic>
      <p:pic>
        <p:nvPicPr>
          <p:cNvPr id="54" name="Рисунок 53" descr="Адресная книга со сплошной заливкой">
            <a:extLst>
              <a:ext uri="{FF2B5EF4-FFF2-40B4-BE49-F238E27FC236}">
                <a16:creationId xmlns:a16="http://schemas.microsoft.com/office/drawing/2014/main" id="{10CDA438-01D0-4AD9-94B7-A3A53026D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681" y="3361073"/>
            <a:ext cx="914400" cy="94422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6A1FF93-EB9E-45B8-9F02-69DDF3D18C67}"/>
              </a:ext>
            </a:extLst>
          </p:cNvPr>
          <p:cNvSpPr txBox="1"/>
          <p:nvPr/>
        </p:nvSpPr>
        <p:spPr>
          <a:xfrm>
            <a:off x="228600" y="9581089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9"/>
              </a:rPr>
              <a:t>https://sfera-cert.ru/uslugi/deklaraciya-tr-ts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8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078035">
            <a:off x="-2647756" y="967419"/>
            <a:ext cx="13593765" cy="100974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9982200" y="1329174"/>
            <a:ext cx="6886146" cy="137874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ru-RU" sz="9000" dirty="0">
                <a:solidFill>
                  <a:schemeClr val="bg1"/>
                </a:solidFill>
                <a:latin typeface="Lato Bold"/>
              </a:rPr>
              <a:t>Технологии</a:t>
            </a:r>
            <a:endParaRPr lang="en-US" sz="9000" u="non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2A3B7-7A5C-4225-A5C6-5A41DD5253B6}"/>
              </a:ext>
            </a:extLst>
          </p:cNvPr>
          <p:cNvSpPr txBox="1"/>
          <p:nvPr/>
        </p:nvSpPr>
        <p:spPr>
          <a:xfrm>
            <a:off x="9982200" y="2781300"/>
            <a:ext cx="8001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Python 3</a:t>
            </a:r>
          </a:p>
          <a:p>
            <a:pPr marL="571500" indent="-571500">
              <a:buFontTx/>
              <a:buChar char="-"/>
            </a:pPr>
            <a:r>
              <a:rPr lang="en-US" sz="4400" dirty="0" err="1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fastText</a:t>
            </a:r>
            <a:r>
              <a:rPr lang="en-US" sz="4400" dirty="0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, ml, neural networks</a:t>
            </a:r>
          </a:p>
          <a:p>
            <a:pPr marL="571500" indent="-571500">
              <a:buFontTx/>
              <a:buChar char="-"/>
            </a:pPr>
            <a:r>
              <a:rPr lang="en-US" sz="4400" dirty="0" err="1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PostrgeSQL</a:t>
            </a:r>
            <a:r>
              <a:rPr lang="en-US" sz="4400" dirty="0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 </a:t>
            </a:r>
            <a:r>
              <a:rPr lang="ru-RU" sz="4400" dirty="0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СУБД</a:t>
            </a:r>
            <a:endParaRPr lang="en-US" sz="4400" dirty="0">
              <a:solidFill>
                <a:schemeClr val="bg1"/>
              </a:solidFill>
              <a:latin typeface="Clear Sans Regular" panose="020B0604020202020204" charset="0"/>
              <a:ea typeface="Open Sans" panose="020B0606030504020204" pitchFamily="34" charset="0"/>
              <a:cs typeface="Clear Sans Regular" panose="020B0604020202020204" charset="0"/>
            </a:endParaRPr>
          </a:p>
          <a:p>
            <a:pPr marL="571500" indent="-571500">
              <a:buFontTx/>
              <a:buChar char="-"/>
            </a:pPr>
            <a:r>
              <a:rPr lang="en-US" sz="4400" dirty="0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Django </a:t>
            </a:r>
            <a:r>
              <a:rPr lang="ru-RU" sz="4400" dirty="0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для создания веб</a:t>
            </a:r>
            <a:r>
              <a:rPr lang="en-US" sz="4400" dirty="0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-</a:t>
            </a:r>
            <a:r>
              <a:rPr lang="ru-RU" sz="4400" dirty="0">
                <a:solidFill>
                  <a:schemeClr val="bg1"/>
                </a:solidFill>
                <a:latin typeface="Clear Sans Regular" panose="020B0604020202020204" charset="0"/>
                <a:ea typeface="Open Sans" panose="020B0606030504020204" pitchFamily="34" charset="0"/>
                <a:cs typeface="Clear Sans Regular" panose="020B0604020202020204" charset="0"/>
              </a:rPr>
              <a:t>сервиса</a:t>
            </a:r>
          </a:p>
        </p:txBody>
      </p:sp>
      <p:pic>
        <p:nvPicPr>
          <p:cNvPr id="1026" name="Picture 2" descr="Sprinthost - Django">
            <a:extLst>
              <a:ext uri="{FF2B5EF4-FFF2-40B4-BE49-F238E27FC236}">
                <a16:creationId xmlns:a16="http://schemas.microsoft.com/office/drawing/2014/main" id="{40BDEE6A-B595-429C-AFBD-03DCC2F0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0" y="-526595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уководство по PostgreSQL – Помощь | REG.RU">
            <a:extLst>
              <a:ext uri="{FF2B5EF4-FFF2-40B4-BE49-F238E27FC236}">
                <a16:creationId xmlns:a16="http://schemas.microsoft.com/office/drawing/2014/main" id="{E3D410B8-ABFC-4073-8349-BE0016D9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666" y="2400300"/>
            <a:ext cx="4598934" cy="511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odle">
            <a:extLst>
              <a:ext uri="{FF2B5EF4-FFF2-40B4-BE49-F238E27FC236}">
                <a16:creationId xmlns:a16="http://schemas.microsoft.com/office/drawing/2014/main" id="{330AC982-20CC-4433-923A-4CEDCAA8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0" y="2933700"/>
            <a:ext cx="362508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astText">
            <a:extLst>
              <a:ext uri="{FF2B5EF4-FFF2-40B4-BE49-F238E27FC236}">
                <a16:creationId xmlns:a16="http://schemas.microsoft.com/office/drawing/2014/main" id="{CC6625AF-B694-4148-9E88-5E59219D0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7224512"/>
            <a:ext cx="5642196" cy="296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ptuna: A hyperparameter optimization framework — Optuna 2.10.0  documentation">
            <a:extLst>
              <a:ext uri="{FF2B5EF4-FFF2-40B4-BE49-F238E27FC236}">
                <a16:creationId xmlns:a16="http://schemas.microsoft.com/office/drawing/2014/main" id="{831CBD21-46EC-486A-94CB-336AF290B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8" y="7234903"/>
            <a:ext cx="28575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1460" y="1019175"/>
            <a:ext cx="1570508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ru-RU" sz="9000" u="none" dirty="0">
                <a:solidFill>
                  <a:srgbClr val="191919"/>
                </a:solidFill>
                <a:latin typeface="Lato Bold"/>
              </a:rPr>
              <a:t>Пользовательский сценарий</a:t>
            </a:r>
            <a:endParaRPr lang="en-US" sz="9000" u="none" dirty="0">
              <a:solidFill>
                <a:srgbClr val="191919"/>
              </a:solidFill>
              <a:latin typeface="Lato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226812" y="3281718"/>
            <a:ext cx="655290" cy="649155"/>
            <a:chOff x="0" y="0"/>
            <a:chExt cx="873720" cy="865540"/>
          </a:xfrm>
          <a:solidFill>
            <a:srgbClr val="EA5158"/>
          </a:solidFill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  <a:grpFill/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94271" y="261320"/>
              <a:ext cx="485179" cy="35115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>
                  <a:solidFill>
                    <a:srgbClr val="FFFFFF"/>
                  </a:solidFill>
                  <a:latin typeface="Clear Sans Regular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7013" y="4686300"/>
            <a:ext cx="2874889" cy="1529270"/>
            <a:chOff x="0" y="19051"/>
            <a:chExt cx="3833185" cy="2039028"/>
          </a:xfrm>
        </p:grpSpPr>
        <p:sp>
          <p:nvSpPr>
            <p:cNvPr id="8" name="TextBox 8"/>
            <p:cNvSpPr txBox="1"/>
            <p:nvPr/>
          </p:nvSpPr>
          <p:spPr>
            <a:xfrm>
              <a:off x="0" y="19051"/>
              <a:ext cx="3833185" cy="1162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ru-RU" sz="3125" u="none" dirty="0">
                  <a:solidFill>
                    <a:srgbClr val="191919"/>
                  </a:solidFill>
                  <a:latin typeface="Lato Bold"/>
                </a:rPr>
                <a:t>Входные данные</a:t>
              </a:r>
              <a:endParaRPr lang="en-US" sz="3125" u="none" dirty="0">
                <a:solidFill>
                  <a:srgbClr val="191919"/>
                </a:solidFill>
                <a:latin typeface="Lato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7341"/>
              <a:ext cx="3833185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</a:pPr>
              <a:r>
                <a:rPr lang="ru-RU" sz="2100" dirty="0">
                  <a:solidFill>
                    <a:srgbClr val="191919"/>
                  </a:solidFill>
                  <a:latin typeface="Clear Sans Regular"/>
                </a:rPr>
                <a:t>В виде единичного запроса, </a:t>
              </a:r>
              <a:r>
                <a:rPr lang="en-US" sz="2100" dirty="0">
                  <a:solidFill>
                    <a:srgbClr val="191919"/>
                  </a:solidFill>
                  <a:latin typeface="Clear Sans Regular"/>
                </a:rPr>
                <a:t>excel, csv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565740" y="3281718"/>
            <a:ext cx="655290" cy="649155"/>
            <a:chOff x="0" y="0"/>
            <a:chExt cx="873720" cy="865540"/>
          </a:xfrm>
          <a:solidFill>
            <a:srgbClr val="EA5158"/>
          </a:solidFill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  <a:grpFill/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94271" y="261320"/>
              <a:ext cx="485179" cy="35115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>
                  <a:solidFill>
                    <a:srgbClr val="FFFFFF"/>
                  </a:solidFill>
                  <a:latin typeface="Clear Sans Regular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55941" y="4686300"/>
            <a:ext cx="2930280" cy="1611787"/>
            <a:chOff x="0" y="19051"/>
            <a:chExt cx="3907040" cy="214904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9051"/>
              <a:ext cx="3833185" cy="1162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ru-RU" sz="3125" u="none" dirty="0">
                  <a:solidFill>
                    <a:srgbClr val="191919"/>
                  </a:solidFill>
                  <a:latin typeface="Lato Bold"/>
                </a:rPr>
                <a:t>Подготовка </a:t>
              </a:r>
              <a:r>
                <a:rPr lang="ru-RU" sz="3125" dirty="0">
                  <a:solidFill>
                    <a:srgbClr val="191919"/>
                  </a:solidFill>
                  <a:latin typeface="Lato Bold"/>
                </a:rPr>
                <a:t>данных</a:t>
              </a:r>
              <a:endParaRPr lang="en-US" sz="3125" u="none" dirty="0">
                <a:solidFill>
                  <a:srgbClr val="191919"/>
                </a:solidFill>
                <a:latin typeface="Lato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3855" y="1181761"/>
              <a:ext cx="3833185" cy="986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4"/>
                </a:lnSpc>
              </a:pPr>
              <a:r>
                <a:rPr lang="ru-RU" sz="2100" dirty="0">
                  <a:solidFill>
                    <a:srgbClr val="191919"/>
                  </a:solidFill>
                  <a:latin typeface="Clear Sans Regular"/>
                </a:rPr>
                <a:t>Очистка текста, выделение сущностей</a:t>
              </a:r>
              <a:endParaRPr lang="en-US" sz="2100" dirty="0">
                <a:solidFill>
                  <a:srgbClr val="191919"/>
                </a:solidFill>
                <a:latin typeface="Clear Sans Regular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904668" y="3281718"/>
            <a:ext cx="655290" cy="649155"/>
            <a:chOff x="0" y="0"/>
            <a:chExt cx="873720" cy="865540"/>
          </a:xfrm>
          <a:solidFill>
            <a:srgbClr val="EA5158"/>
          </a:solidFill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94271" y="261320"/>
              <a:ext cx="485179" cy="35115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>
                  <a:solidFill>
                    <a:srgbClr val="FFFFFF"/>
                  </a:solidFill>
                  <a:latin typeface="Clear Sans Regular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18241" y="4686300"/>
            <a:ext cx="3051517" cy="3179717"/>
            <a:chOff x="0" y="19051"/>
            <a:chExt cx="3833185" cy="423962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9051"/>
              <a:ext cx="3833185" cy="1162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ru-RU" sz="3125" u="none" dirty="0">
                  <a:solidFill>
                    <a:srgbClr val="191919"/>
                  </a:solidFill>
                  <a:latin typeface="Lato Bold"/>
                </a:rPr>
                <a:t>Классификация</a:t>
              </a:r>
              <a:endParaRPr lang="en-US" sz="3125" u="none" dirty="0">
                <a:solidFill>
                  <a:srgbClr val="191919"/>
                </a:solidFill>
                <a:latin typeface="Lato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81763"/>
              <a:ext cx="3833185" cy="3076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ru-RU" sz="2100" dirty="0">
                  <a:solidFill>
                    <a:srgbClr val="191919"/>
                  </a:solidFill>
                  <a:latin typeface="Clear Sans Regular"/>
                </a:rPr>
                <a:t>Получение </a:t>
              </a:r>
              <a:r>
                <a:rPr lang="ru-RU" sz="2100" dirty="0" err="1">
                  <a:solidFill>
                    <a:srgbClr val="191919"/>
                  </a:solidFill>
                  <a:latin typeface="Clear Sans Regular"/>
                </a:rPr>
                <a:t>эмбедингов</a:t>
              </a:r>
              <a:r>
                <a:rPr lang="ru-RU" sz="2100" dirty="0">
                  <a:solidFill>
                    <a:srgbClr val="191919"/>
                  </a:solidFill>
                  <a:latin typeface="Clear Sans Regular"/>
                </a:rPr>
                <a:t> текстов, вычисление метрик близости, классификация на категории и подкатегории</a:t>
              </a:r>
              <a:endParaRPr lang="en-US" sz="2100" dirty="0">
                <a:solidFill>
                  <a:srgbClr val="191919"/>
                </a:solidFill>
                <a:latin typeface="Clear Sans Regular"/>
              </a:endParaRPr>
            </a:p>
            <a:p>
              <a:pPr algn="ctr">
                <a:lnSpc>
                  <a:spcPts val="2554"/>
                </a:lnSpc>
              </a:pPr>
              <a:endParaRPr lang="en-US" sz="1824" dirty="0">
                <a:solidFill>
                  <a:srgbClr val="191919"/>
                </a:solidFill>
                <a:latin typeface="Clear Sans Regular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243596" y="3281718"/>
            <a:ext cx="655290" cy="649155"/>
            <a:chOff x="0" y="0"/>
            <a:chExt cx="873720" cy="865540"/>
          </a:xfrm>
          <a:solidFill>
            <a:srgbClr val="EA5158"/>
          </a:solidFill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  <a:grpFill/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94271" y="261320"/>
              <a:ext cx="485179" cy="35115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>
                  <a:solidFill>
                    <a:srgbClr val="FFFFFF"/>
                  </a:solidFill>
                  <a:latin typeface="Clear Sans Regular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078405" y="4686300"/>
            <a:ext cx="3106908" cy="4426853"/>
            <a:chOff x="-73855" y="19051"/>
            <a:chExt cx="4142544" cy="5902470"/>
          </a:xfrm>
        </p:grpSpPr>
        <p:sp>
          <p:nvSpPr>
            <p:cNvPr id="29" name="TextBox 29"/>
            <p:cNvSpPr txBox="1"/>
            <p:nvPr/>
          </p:nvSpPr>
          <p:spPr>
            <a:xfrm>
              <a:off x="0" y="19051"/>
              <a:ext cx="4068689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ru-RU" sz="3125" u="none" dirty="0">
                  <a:solidFill>
                    <a:srgbClr val="191919"/>
                  </a:solidFill>
                  <a:latin typeface="Lato Bold"/>
                </a:rPr>
                <a:t>Интерпретация</a:t>
              </a:r>
              <a:endParaRPr lang="en-US" sz="3125" u="none" dirty="0">
                <a:solidFill>
                  <a:srgbClr val="191919"/>
                </a:solidFill>
                <a:latin typeface="Lato Bold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-73855" y="1181762"/>
              <a:ext cx="4142544" cy="47397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ru-RU" sz="2100" b="1" dirty="0">
                  <a:latin typeface="Clear Sans Regular" panose="020B0604020202020204" charset="0"/>
                  <a:ea typeface="+mn-lt"/>
                  <a:cs typeface="Clear Sans Regular" panose="020B0604020202020204" charset="0"/>
                </a:rPr>
                <a:t>Зелёный свет </a:t>
              </a:r>
              <a:r>
                <a:rPr lang="ru-RU" sz="2100" dirty="0">
                  <a:latin typeface="Clear Sans Regular" panose="020B0604020202020204" charset="0"/>
                  <a:ea typeface="+mn-lt"/>
                  <a:cs typeface="Clear Sans Regular" panose="020B0604020202020204" charset="0"/>
                </a:rPr>
                <a:t>- проблем не выявлено</a:t>
              </a:r>
              <a:endParaRPr lang="ru-RU" sz="2100" dirty="0">
                <a:latin typeface="Clear Sans Regular" panose="020B0604020202020204" charset="0"/>
                <a:cs typeface="Clear Sans Regular" panose="020B0604020202020204" charset="0"/>
              </a:endParaRP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ru-RU" sz="2100" b="1" dirty="0">
                  <a:latin typeface="Clear Sans Regular" panose="020B0604020202020204" charset="0"/>
                  <a:ea typeface="+mn-lt"/>
                  <a:cs typeface="Clear Sans Regular" panose="020B0604020202020204" charset="0"/>
                </a:rPr>
                <a:t>Жёлтый свет </a:t>
              </a:r>
              <a:r>
                <a:rPr lang="ru-RU" sz="2100" dirty="0">
                  <a:latin typeface="Clear Sans Regular" panose="020B0604020202020204" charset="0"/>
                  <a:ea typeface="+mn-lt"/>
                  <a:cs typeface="Clear Sans Regular" panose="020B0604020202020204" charset="0"/>
                </a:rPr>
                <a:t>- рекомендуется обратить внимание</a:t>
              </a:r>
              <a:endParaRPr lang="ru-RU" sz="2100" dirty="0">
                <a:latin typeface="Clear Sans Regular" panose="020B0604020202020204" charset="0"/>
                <a:cs typeface="Clear Sans Regular" panose="020B0604020202020204" charset="0"/>
              </a:endParaRP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ru-RU" sz="2100" b="1" dirty="0">
                  <a:latin typeface="Clear Sans Regular" panose="020B0604020202020204" charset="0"/>
                  <a:ea typeface="+mn-lt"/>
                  <a:cs typeface="Clear Sans Regular" panose="020B0604020202020204" charset="0"/>
                </a:rPr>
                <a:t>Красный свет </a:t>
              </a:r>
              <a:r>
                <a:rPr lang="ru-RU" sz="2100" dirty="0">
                  <a:latin typeface="Clear Sans Regular" panose="020B0604020202020204" charset="0"/>
                  <a:ea typeface="+mn-lt"/>
                  <a:cs typeface="Clear Sans Regular" panose="020B0604020202020204" charset="0"/>
                </a:rPr>
                <a:t>- выявлены серьёзные расхождения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582523" y="3281718"/>
            <a:ext cx="655290" cy="649155"/>
            <a:chOff x="0" y="0"/>
            <a:chExt cx="873720" cy="865540"/>
          </a:xfrm>
          <a:solidFill>
            <a:srgbClr val="EA5158"/>
          </a:solidFill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194271" y="261320"/>
              <a:ext cx="485179" cy="35115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>
                  <a:solidFill>
                    <a:srgbClr val="FFFFFF"/>
                  </a:solidFill>
                  <a:latin typeface="Clear Sans Regular"/>
                </a:rPr>
                <a:t>5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472724" y="4686300"/>
            <a:ext cx="2874889" cy="2103139"/>
            <a:chOff x="0" y="19051"/>
            <a:chExt cx="3833185" cy="2804184"/>
          </a:xfrm>
        </p:grpSpPr>
        <p:sp>
          <p:nvSpPr>
            <p:cNvPr id="36" name="TextBox 36"/>
            <p:cNvSpPr txBox="1"/>
            <p:nvPr/>
          </p:nvSpPr>
          <p:spPr>
            <a:xfrm>
              <a:off x="0" y="19051"/>
              <a:ext cx="3833185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ru-RU" sz="3125" u="none" dirty="0">
                  <a:solidFill>
                    <a:srgbClr val="191919"/>
                  </a:solidFill>
                  <a:latin typeface="Lato Bold"/>
                </a:rPr>
                <a:t>Результат</a:t>
              </a:r>
              <a:endParaRPr lang="en-US" sz="3125" u="none" dirty="0">
                <a:solidFill>
                  <a:srgbClr val="191919"/>
                </a:solidFill>
                <a:latin typeface="Lato 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181761"/>
              <a:ext cx="3833185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</a:pPr>
              <a:r>
                <a:rPr lang="ru-RU" sz="2100" dirty="0">
                  <a:solidFill>
                    <a:srgbClr val="191919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Может быть интегрирован в </a:t>
              </a:r>
              <a:r>
                <a:rPr lang="en-US" sz="2100" dirty="0">
                  <a:solidFill>
                    <a:srgbClr val="191919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BI </a:t>
              </a:r>
              <a:r>
                <a:rPr lang="ru-RU" sz="2100" dirty="0">
                  <a:solidFill>
                    <a:srgbClr val="191919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систему </a:t>
              </a:r>
              <a:r>
                <a:rPr lang="ru-RU" sz="2100" dirty="0" err="1">
                  <a:latin typeface="Clear Sans Regular" panose="020B0604020202020204" charset="0"/>
                  <a:cs typeface="Clear Sans Regular" panose="020B0604020202020204" charset="0"/>
                </a:rPr>
                <a:t>Росаккредитации</a:t>
              </a:r>
              <a:r>
                <a:rPr lang="ru-RU" sz="2100" dirty="0">
                  <a:solidFill>
                    <a:srgbClr val="191919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 </a:t>
              </a:r>
              <a:endParaRPr lang="en-US" sz="2100" dirty="0">
                <a:solidFill>
                  <a:srgbClr val="191919"/>
                </a:solidFill>
                <a:latin typeface="Clear Sans Regular" panose="020B0604020202020204" charset="0"/>
                <a:cs typeface="Clear Sans Regular" panose="020B0604020202020204" charset="0"/>
              </a:endParaRPr>
            </a:p>
          </p:txBody>
        </p:sp>
      </p:grpSp>
      <p:sp>
        <p:nvSpPr>
          <p:cNvPr id="38" name="Овал 37">
            <a:extLst>
              <a:ext uri="{FF2B5EF4-FFF2-40B4-BE49-F238E27FC236}">
                <a16:creationId xmlns:a16="http://schemas.microsoft.com/office/drawing/2014/main" id="{36E6E211-9133-A542-8245-7FF1D2FD16F6}"/>
              </a:ext>
            </a:extLst>
          </p:cNvPr>
          <p:cNvSpPr/>
          <p:nvPr/>
        </p:nvSpPr>
        <p:spPr>
          <a:xfrm>
            <a:off x="11430000" y="5600017"/>
            <a:ext cx="230359" cy="23035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10B04981-96A0-E24C-BA26-908BE95EDE08}"/>
              </a:ext>
            </a:extLst>
          </p:cNvPr>
          <p:cNvSpPr/>
          <p:nvPr/>
        </p:nvSpPr>
        <p:spPr>
          <a:xfrm>
            <a:off x="11430000" y="6596995"/>
            <a:ext cx="230359" cy="230359"/>
          </a:xfrm>
          <a:prstGeom prst="ellipse">
            <a:avLst/>
          </a:prstGeom>
          <a:solidFill>
            <a:srgbClr val="FF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62D7A7F4-0C0E-094F-B44F-41F56C1AAAC1}"/>
              </a:ext>
            </a:extLst>
          </p:cNvPr>
          <p:cNvSpPr/>
          <p:nvPr/>
        </p:nvSpPr>
        <p:spPr>
          <a:xfrm>
            <a:off x="11444440" y="7866017"/>
            <a:ext cx="230359" cy="230359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114512"/>
            <a:ext cx="18288000" cy="617234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ru-RU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109"/>
          <a:stretch/>
        </p:blipFill>
        <p:spPr>
          <a:xfrm>
            <a:off x="0" y="0"/>
            <a:ext cx="18288000" cy="41145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03475" y="1028700"/>
            <a:ext cx="9881051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10"/>
              </a:lnSpc>
              <a:spcBef>
                <a:spcPct val="0"/>
              </a:spcBef>
            </a:pPr>
            <a:r>
              <a:rPr lang="en-US" sz="8925" u="none">
                <a:solidFill>
                  <a:srgbClr val="FFFFFF"/>
                </a:solidFill>
                <a:latin typeface="Lato Bold"/>
              </a:rPr>
              <a:t>Основные победы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92797" y="5986891"/>
            <a:ext cx="4598938" cy="3410354"/>
            <a:chOff x="0" y="19049"/>
            <a:chExt cx="6131917" cy="4547141"/>
          </a:xfrm>
        </p:grpSpPr>
        <p:sp>
          <p:nvSpPr>
            <p:cNvPr id="6" name="TextBox 6"/>
            <p:cNvSpPr txBox="1"/>
            <p:nvPr/>
          </p:nvSpPr>
          <p:spPr>
            <a:xfrm>
              <a:off x="0" y="1693607"/>
              <a:ext cx="6131917" cy="2872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1"/>
              <a:r>
                <a:rPr lang="ru-RU" sz="2800" dirty="0">
                  <a:cs typeface="Calibri"/>
                </a:rPr>
                <a:t>Подбор типа продукции</a:t>
              </a:r>
              <a:r>
                <a:rPr lang="en-US" sz="2800" dirty="0">
                  <a:cs typeface="Calibri"/>
                </a:rPr>
                <a:t>: </a:t>
              </a:r>
              <a:br>
                <a:rPr lang="en-US" sz="2800" dirty="0">
                  <a:cs typeface="Calibri"/>
                </a:rPr>
              </a:br>
              <a:r>
                <a:rPr lang="en-US" sz="2800" b="1" dirty="0">
                  <a:cs typeface="Calibri"/>
                </a:rPr>
                <a:t>f1_weight 90%</a:t>
              </a:r>
              <a:endParaRPr lang="ru-RU" sz="2800" b="1" dirty="0">
                <a:cs typeface="Calibri"/>
              </a:endParaRPr>
            </a:p>
            <a:p>
              <a:pPr lvl="1"/>
              <a:r>
                <a:rPr lang="ru-RU" sz="2800" b="1" dirty="0">
                  <a:cs typeface="Calibri"/>
                </a:rPr>
                <a:t>Можем рекомендовать класс даже если было мало примеров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49"/>
              <a:ext cx="6131917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ru-RU" sz="3600" u="none" dirty="0">
                  <a:solidFill>
                    <a:srgbClr val="191919"/>
                  </a:solidFill>
                  <a:latin typeface="Lato Bold"/>
                </a:rPr>
                <a:t>Метрики модели</a:t>
              </a:r>
              <a:endParaRPr lang="en-US" sz="3600" u="none" dirty="0">
                <a:solidFill>
                  <a:srgbClr val="191919"/>
                </a:solidFill>
                <a:latin typeface="Lato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4531" y="5986892"/>
            <a:ext cx="4598938" cy="3487297"/>
            <a:chOff x="0" y="19051"/>
            <a:chExt cx="6131917" cy="4649730"/>
          </a:xfrm>
        </p:grpSpPr>
        <p:sp>
          <p:nvSpPr>
            <p:cNvPr id="9" name="TextBox 9"/>
            <p:cNvSpPr txBox="1"/>
            <p:nvPr/>
          </p:nvSpPr>
          <p:spPr>
            <a:xfrm>
              <a:off x="0" y="1693607"/>
              <a:ext cx="6131917" cy="297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ru-RU" sz="2800" dirty="0">
                  <a:solidFill>
                    <a:srgbClr val="191919"/>
                  </a:solidFill>
                  <a:latin typeface="Clear Sans Regular"/>
                </a:rPr>
                <a:t>Молниеносный ответ на единичные запросы</a:t>
              </a:r>
              <a:r>
                <a:rPr lang="en-US" sz="2800" dirty="0">
                  <a:solidFill>
                    <a:srgbClr val="191919"/>
                  </a:solidFill>
                  <a:latin typeface="Clear Sans Regular"/>
                </a:rPr>
                <a:t> </a:t>
              </a:r>
              <a:r>
                <a:rPr lang="ru-RU" sz="2800" dirty="0">
                  <a:solidFill>
                    <a:srgbClr val="191919"/>
                  </a:solidFill>
                  <a:latin typeface="Clear Sans Regular"/>
                </a:rPr>
                <a:t>от пользователей</a:t>
              </a:r>
              <a:endParaRPr lang="en-US" sz="2800" dirty="0">
                <a:solidFill>
                  <a:srgbClr val="191919"/>
                </a:solidFill>
                <a:latin typeface="Clear Sans Regular"/>
              </a:endParaRPr>
            </a:p>
            <a:p>
              <a:pPr algn="ctr">
                <a:lnSpc>
                  <a:spcPts val="2869"/>
                </a:lnSpc>
              </a:pPr>
              <a:endParaRPr lang="ru-RU" sz="2800" dirty="0">
                <a:solidFill>
                  <a:srgbClr val="191919"/>
                </a:solidFill>
                <a:latin typeface="Clear Sans Regular"/>
              </a:endParaRPr>
            </a:p>
            <a:p>
              <a:pPr algn="ctr">
                <a:lnSpc>
                  <a:spcPts val="2869"/>
                </a:lnSpc>
              </a:pPr>
              <a:r>
                <a:rPr lang="ru-RU" sz="2800" dirty="0">
                  <a:solidFill>
                    <a:srgbClr val="191919"/>
                  </a:solidFill>
                  <a:latin typeface="Clear Sans Regular"/>
                </a:rPr>
                <a:t>Потоковая загрузка</a:t>
              </a:r>
              <a:r>
                <a:rPr lang="en-US" sz="2800" dirty="0">
                  <a:solidFill>
                    <a:srgbClr val="191919"/>
                  </a:solidFill>
                  <a:latin typeface="Clear Sans Regular"/>
                </a:rPr>
                <a:t>: </a:t>
              </a:r>
              <a:endParaRPr lang="ru-RU" sz="2800" dirty="0">
                <a:solidFill>
                  <a:srgbClr val="191919"/>
                </a:solidFill>
                <a:latin typeface="Clear Sans Regular"/>
              </a:endParaRPr>
            </a:p>
            <a:p>
              <a:pPr algn="ctr">
                <a:lnSpc>
                  <a:spcPts val="2869"/>
                </a:lnSpc>
              </a:pPr>
              <a:r>
                <a:rPr lang="ru-RU" sz="2800" b="1" dirty="0">
                  <a:solidFill>
                    <a:srgbClr val="191919"/>
                  </a:solidFill>
                  <a:latin typeface="Clear Sans Regular"/>
                </a:rPr>
                <a:t>5000 записей </a:t>
              </a:r>
              <a:r>
                <a:rPr lang="ru-RU" sz="2800" b="1">
                  <a:solidFill>
                    <a:srgbClr val="191919"/>
                  </a:solidFill>
                  <a:latin typeface="Clear Sans Regular"/>
                </a:rPr>
                <a:t>за 1 минуту</a:t>
              </a:r>
              <a:endParaRPr lang="en-US" sz="2800" b="1" dirty="0">
                <a:solidFill>
                  <a:srgbClr val="191919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1"/>
              <a:ext cx="6131917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ru-RU" sz="3600" dirty="0">
                  <a:solidFill>
                    <a:srgbClr val="191919"/>
                  </a:solidFill>
                  <a:latin typeface="Lato Bold"/>
                </a:rPr>
                <a:t>Производительность</a:t>
              </a:r>
              <a:endParaRPr lang="en-US" sz="3600" u="none" dirty="0">
                <a:solidFill>
                  <a:srgbClr val="191919"/>
                </a:solidFill>
                <a:latin typeface="Lat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56705" y="2978951"/>
            <a:ext cx="2271122" cy="2271122"/>
            <a:chOff x="0" y="0"/>
            <a:chExt cx="6350000" cy="6350000"/>
          </a:xfrm>
          <a:solidFill>
            <a:srgbClr val="9B897F"/>
          </a:solidFill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1" name="Group 11"/>
          <p:cNvGrpSpPr/>
          <p:nvPr/>
        </p:nvGrpSpPr>
        <p:grpSpPr>
          <a:xfrm>
            <a:off x="12196265" y="6029754"/>
            <a:ext cx="4598938" cy="2328745"/>
            <a:chOff x="0" y="76200"/>
            <a:chExt cx="6131917" cy="31049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693606"/>
              <a:ext cx="6131917" cy="148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ru-RU" sz="2800" dirty="0">
                  <a:solidFill>
                    <a:srgbClr val="191919"/>
                  </a:solidFill>
                  <a:latin typeface="Clear Sans Regular"/>
                </a:rPr>
                <a:t>Готовое </a:t>
              </a:r>
              <a:r>
                <a:rPr lang="en-US" sz="2800" dirty="0">
                  <a:solidFill>
                    <a:srgbClr val="191919"/>
                  </a:solidFill>
                  <a:latin typeface="Clear Sans Regular"/>
                </a:rPr>
                <a:t>API </a:t>
              </a:r>
              <a:r>
                <a:rPr lang="ru-RU" sz="2800" dirty="0">
                  <a:solidFill>
                    <a:srgbClr val="191919"/>
                  </a:solidFill>
                  <a:latin typeface="Clear Sans Regular"/>
                </a:rPr>
                <a:t>для различных сценариев работы с </a:t>
              </a:r>
              <a:r>
                <a:rPr lang="ru-RU" sz="2800" dirty="0" err="1">
                  <a:solidFill>
                    <a:srgbClr val="191919"/>
                  </a:solidFill>
                  <a:latin typeface="Clear Sans Regular"/>
                </a:rPr>
                <a:t>пайплайном</a:t>
              </a:r>
              <a:r>
                <a:rPr lang="ru-RU" sz="2800" dirty="0">
                  <a:solidFill>
                    <a:srgbClr val="191919"/>
                  </a:solidFill>
                  <a:latin typeface="Clear Sans Regular"/>
                </a:rPr>
                <a:t> моделей</a:t>
              </a:r>
              <a:endParaRPr lang="en-US" sz="2800" dirty="0">
                <a:solidFill>
                  <a:srgbClr val="191919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6200"/>
              <a:ext cx="6131917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75"/>
                </a:lnSpc>
              </a:pPr>
              <a:r>
                <a:rPr lang="ru-RU" sz="3600" u="none" dirty="0">
                  <a:solidFill>
                    <a:srgbClr val="191919"/>
                  </a:solidFill>
                  <a:latin typeface="Lato Bold"/>
                </a:rPr>
                <a:t>Интегрируемость</a:t>
              </a:r>
              <a:endParaRPr lang="en-US" sz="3600" u="none" dirty="0">
                <a:solidFill>
                  <a:srgbClr val="191919"/>
                </a:solidFill>
                <a:latin typeface="Lato Bold"/>
              </a:endParaRPr>
            </a:p>
            <a:p>
              <a:pPr marL="0" lvl="0" indent="0" algn="ctr">
                <a:lnSpc>
                  <a:spcPts val="2475"/>
                </a:lnSpc>
              </a:pPr>
              <a:endParaRPr lang="en-US" sz="2750" u="none" dirty="0">
                <a:solidFill>
                  <a:srgbClr val="191919"/>
                </a:solidFill>
                <a:latin typeface="Lato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60173" y="2978951"/>
            <a:ext cx="2271122" cy="2271122"/>
            <a:chOff x="0" y="0"/>
            <a:chExt cx="6350000" cy="6350000"/>
          </a:xfrm>
          <a:solidFill>
            <a:srgbClr val="9B897F"/>
          </a:solidFill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23"/>
          <p:cNvGrpSpPr/>
          <p:nvPr/>
        </p:nvGrpSpPr>
        <p:grpSpPr>
          <a:xfrm>
            <a:off x="8008439" y="2978951"/>
            <a:ext cx="2271122" cy="2271122"/>
            <a:chOff x="0" y="0"/>
            <a:chExt cx="6350000" cy="6350000"/>
          </a:xfrm>
          <a:solidFill>
            <a:srgbClr val="9B897F"/>
          </a:solidFill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28" name="Picture 26">
            <a:extLst>
              <a:ext uri="{FF2B5EF4-FFF2-40B4-BE49-F238E27FC236}">
                <a16:creationId xmlns:a16="http://schemas.microsoft.com/office/drawing/2014/main" id="{40693C26-E84B-4C31-AB83-10525D6DD1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388323" y="3736728"/>
            <a:ext cx="807886" cy="746193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DF83C94D-0E7E-4222-A6ED-CB45A28A26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40057" y="3701944"/>
            <a:ext cx="807886" cy="807886"/>
          </a:xfrm>
          <a:prstGeom prst="rect">
            <a:avLst/>
          </a:prstGeom>
        </p:spPr>
      </p:pic>
      <p:pic>
        <p:nvPicPr>
          <p:cNvPr id="30" name="Picture 13">
            <a:extLst>
              <a:ext uri="{FF2B5EF4-FFF2-40B4-BE49-F238E27FC236}">
                <a16:creationId xmlns:a16="http://schemas.microsoft.com/office/drawing/2014/main" id="{BD6B301C-FFE8-4A94-B9AD-FF3FF4F882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108544" y="3804296"/>
            <a:ext cx="774379" cy="611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4249" b="15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64443" y="2811980"/>
            <a:ext cx="10359113" cy="4652402"/>
            <a:chOff x="0" y="-17145"/>
            <a:chExt cx="13812151" cy="62032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"/>
              <a:ext cx="13812151" cy="2274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319"/>
                </a:lnSpc>
                <a:spcBef>
                  <a:spcPct val="0"/>
                </a:spcBef>
              </a:pPr>
              <a:r>
                <a:rPr lang="ru-RU" sz="11100" dirty="0">
                  <a:solidFill>
                    <a:srgbClr val="FFFFFF"/>
                  </a:solidFill>
                  <a:latin typeface="Lato Bold"/>
                </a:rPr>
                <a:t>Работа </a:t>
              </a:r>
              <a:r>
                <a:rPr lang="en-US" sz="11100" dirty="0">
                  <a:solidFill>
                    <a:srgbClr val="FFFFFF"/>
                  </a:solidFill>
                  <a:latin typeface="Lato Bold"/>
                </a:rPr>
                <a:t>MVP</a:t>
              </a:r>
              <a:endParaRPr lang="en-US" sz="11100" u="none" dirty="0">
                <a:solidFill>
                  <a:srgbClr val="FFFFFF"/>
                </a:solidFill>
                <a:latin typeface="Lat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54996" y="5507243"/>
              <a:ext cx="10902159" cy="678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 dirty="0" err="1">
                  <a:solidFill>
                    <a:srgbClr val="FFFFFF"/>
                  </a:solidFill>
                  <a:latin typeface="Clear Sans Regular"/>
                </a:rPr>
                <a:t>Достигли</a:t>
              </a:r>
              <a:r>
                <a:rPr lang="en-US" sz="3200" u="none" dirty="0">
                  <a:solidFill>
                    <a:srgbClr val="FFFFFF"/>
                  </a:solidFill>
                  <a:latin typeface="Clear Sans Regular"/>
                </a:rPr>
                <a:t> </a:t>
              </a:r>
              <a:r>
                <a:rPr lang="en-US" sz="3200" u="none" dirty="0" err="1">
                  <a:solidFill>
                    <a:srgbClr val="FFFFFF"/>
                  </a:solidFill>
                  <a:latin typeface="Clear Sans Regular"/>
                </a:rPr>
                <a:t>ли</a:t>
              </a:r>
              <a:r>
                <a:rPr lang="en-US" sz="3200" u="none" dirty="0">
                  <a:solidFill>
                    <a:srgbClr val="FFFFFF"/>
                  </a:solidFill>
                  <a:latin typeface="Clear Sans Regular"/>
                </a:rPr>
                <a:t> </a:t>
              </a:r>
              <a:r>
                <a:rPr lang="en-US" sz="3200" u="none" dirty="0" err="1">
                  <a:solidFill>
                    <a:srgbClr val="FFFFFF"/>
                  </a:solidFill>
                  <a:latin typeface="Clear Sans Regular"/>
                </a:rPr>
                <a:t>мы</a:t>
              </a:r>
              <a:r>
                <a:rPr lang="en-US" sz="3200" u="none" dirty="0">
                  <a:solidFill>
                    <a:srgbClr val="FFFFFF"/>
                  </a:solidFill>
                  <a:latin typeface="Clear Sans Regular"/>
                </a:rPr>
                <a:t> </a:t>
              </a:r>
              <a:r>
                <a:rPr lang="en-US" sz="3200" u="none" dirty="0" err="1">
                  <a:solidFill>
                    <a:srgbClr val="FFFFFF"/>
                  </a:solidFill>
                  <a:latin typeface="Clear Sans Regular"/>
                </a:rPr>
                <a:t>наших</a:t>
              </a:r>
              <a:r>
                <a:rPr lang="en-US" sz="3200" u="none" dirty="0">
                  <a:solidFill>
                    <a:srgbClr val="FFFFFF"/>
                  </a:solidFill>
                  <a:latin typeface="Clear Sans Regular"/>
                </a:rPr>
                <a:t> </a:t>
              </a:r>
              <a:r>
                <a:rPr lang="en-US" sz="3200" u="none" dirty="0" err="1">
                  <a:solidFill>
                    <a:srgbClr val="FFFFFF"/>
                  </a:solidFill>
                  <a:latin typeface="Clear Sans Regular"/>
                </a:rPr>
                <a:t>целей</a:t>
              </a:r>
              <a:endParaRPr lang="en-US" sz="3200" u="none" dirty="0">
                <a:solidFill>
                  <a:srgbClr val="FFFFFF"/>
                </a:solidFill>
                <a:latin typeface="Clear Sans Regular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EA2D66-27B9-9440-B569-388C5E2F5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43465" y="6667500"/>
            <a:ext cx="2752726" cy="27527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1D4975-0CB0-4542-8BDB-91407F9AB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5"/>
          <a:stretch/>
        </p:blipFill>
        <p:spPr>
          <a:xfrm>
            <a:off x="1919014" y="866775"/>
            <a:ext cx="14449972" cy="8553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52580-8426-4CDB-A333-A1919212E031}"/>
              </a:ext>
            </a:extLst>
          </p:cNvPr>
          <p:cNvSpPr txBox="1"/>
          <p:nvPr/>
        </p:nvSpPr>
        <p:spPr>
          <a:xfrm>
            <a:off x="228600" y="9639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http://194.58.122.239:8000/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6E862-901D-FE41-9951-0C3E50FCB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35000" y="6695267"/>
            <a:ext cx="2752726" cy="27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8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tFORK2.mp4" descr="JEtFORK2.mp4">
            <a:hlinkClick r:id="" action="ppaction://media"/>
            <a:extLst>
              <a:ext uri="{FF2B5EF4-FFF2-40B4-BE49-F238E27FC236}">
                <a16:creationId xmlns:a16="http://schemas.microsoft.com/office/drawing/2014/main" id="{ACA7482F-0D81-1740-95CD-E31BAB01E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4" y="17435"/>
            <a:ext cx="18275085" cy="102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326</Words>
  <Application>Microsoft Macintosh PowerPoint</Application>
  <PresentationFormat>Произвольный</PresentationFormat>
  <Paragraphs>86</Paragraphs>
  <Slides>12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Clear Sans Regular</vt:lpstr>
      <vt:lpstr>Clear Sans Regular Bold</vt:lpstr>
      <vt:lpstr>Daytona Light</vt:lpstr>
      <vt:lpstr>Arial Rounded MT Bold</vt:lpstr>
      <vt:lpstr>Calibri</vt:lpstr>
      <vt:lpstr>Lato Bold</vt:lpstr>
      <vt:lpstr>Wingdings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Хэштеги Здание Архитектура Широкая Презентация</dc:title>
  <cp:lastModifiedBy>Артюгин Олег Юрьевич</cp:lastModifiedBy>
  <cp:revision>26</cp:revision>
  <dcterms:created xsi:type="dcterms:W3CDTF">2006-08-16T00:00:00Z</dcterms:created>
  <dcterms:modified xsi:type="dcterms:W3CDTF">2021-11-21T07:37:45Z</dcterms:modified>
  <dc:identifier>DAET9qLLoVw</dc:identifier>
</cp:coreProperties>
</file>